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4"/>
  </p:sldMasterIdLst>
  <p:notesMasterIdLst>
    <p:notesMasterId r:id="rId13"/>
  </p:notesMasterIdLst>
  <p:sldIdLst>
    <p:sldId id="259" r:id="rId5"/>
    <p:sldId id="258" r:id="rId6"/>
    <p:sldId id="260" r:id="rId7"/>
    <p:sldId id="261" r:id="rId8"/>
    <p:sldId id="256" r:id="rId9"/>
    <p:sldId id="257" r:id="rId10"/>
    <p:sldId id="262" r:id="rId11"/>
    <p:sldId id="263" r:id="rId1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92" autoAdjust="0"/>
    <p:restoredTop sz="94660"/>
  </p:normalViewPr>
  <p:slideViewPr>
    <p:cSldViewPr snapToGrid="0">
      <p:cViewPr varScale="1">
        <p:scale>
          <a:sx n="171" d="100"/>
          <a:sy n="171" d="100"/>
        </p:scale>
        <p:origin x="132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53880C-3C1F-4F71-97FF-72686D2C852B}" type="datetimeFigureOut">
              <a:rPr lang="en-US" smtClean="0"/>
              <a:t>2/19/2023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5B418-8D9C-42E9-ACAE-0C3C9D277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68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 Slid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95CD9E44-D181-4D94-9D9B-8AB89C0E7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5F2F58E-04A9-4494-B977-40363F0BFA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35315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FU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586D5F0E-6416-4595-8A9D-D29F466312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FAD02FE-50B4-45A0-A0A8-FC84FE2B3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42463"/>
      </p:ext>
    </p:extLst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2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46C6E9A6-46CD-4A5E-8DEC-2FEB00D8BC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92ABFAC1-38A4-42BE-9814-F7FE162E6F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31937"/>
      </p:ext>
    </p:extLst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2 FUE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 baseline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BF3CA666-A502-4A82-9B47-D76A52D86F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763A392-9DF9-4F5B-80DC-A5419E9B9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59260"/>
      </p:ext>
    </p:extLst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1B7B32B3-C036-4626-9D45-307CE691C3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768EA26-C9C0-4A9B-96C9-64249AD9D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09754363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X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 descr="Mx FUEL.png">
            <a:extLst>
              <a:ext uri="{FF2B5EF4-FFF2-40B4-BE49-F238E27FC236}">
                <a16:creationId xmlns:a16="http://schemas.microsoft.com/office/drawing/2014/main" id="{584E37F7-347D-4ADD-AB32-3CBD319AB1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17" name="Slide Number Placeholder 1">
            <a:extLst>
              <a:ext uri="{FF2B5EF4-FFF2-40B4-BE49-F238E27FC236}">
                <a16:creationId xmlns:a16="http://schemas.microsoft.com/office/drawing/2014/main" id="{55D3595F-FDE6-4979-8D3F-72620CA4A5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9F331476-D596-4029-B47F-76F743D18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93939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8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A1CD5A5-DB85-453D-B349-BD110C1542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19" name="Slide Number Placeholder 1">
            <a:extLst>
              <a:ext uri="{FF2B5EF4-FFF2-40B4-BE49-F238E27FC236}">
                <a16:creationId xmlns:a16="http://schemas.microsoft.com/office/drawing/2014/main" id="{8E5B8F1E-FA0B-4412-86BB-1B7DCBF8DE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43B537E-1057-479E-B63E-A405BDBF7C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12751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8 FUEL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6525554-6EDA-4738-8CA4-EA8103DDE6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878BE882-3838-468D-9653-F0995A43A8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72F8C937-DB8D-4A53-B7A9-4B86DC7EBB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01130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2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16CF648-27FF-465C-9173-1081F128C85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B8CF10A8-B5CD-4271-A863-2872A12C1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BFE09C2B-BF51-4B4F-8DF3-1902426CB5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507016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12 FUEL 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AD2F6D-E0D4-4CAE-BEB7-8C8A79CBD5D2}"/>
              </a:ext>
            </a:extLst>
          </p:cNvPr>
          <p:cNvCxnSpPr/>
          <p:nvPr userDrawn="1"/>
        </p:nvCxnSpPr>
        <p:spPr>
          <a:xfrm>
            <a:off x="4572000" y="1022464"/>
            <a:ext cx="0" cy="54947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5B461-960D-472D-80EF-E60C89CE26DF}"/>
              </a:ext>
            </a:extLst>
          </p:cNvPr>
          <p:cNvCxnSpPr/>
          <p:nvPr userDrawn="1"/>
        </p:nvCxnSpPr>
        <p:spPr>
          <a:xfrm>
            <a:off x="74815" y="3772410"/>
            <a:ext cx="886968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A10C63D-462C-45BD-AC7F-03818A378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13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DA2CB89-9A18-4892-A7ED-A7377CF7F3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13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ABF1DB5F-E7B0-4CA4-803C-86AD4B76A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67251" y="1414463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6ACC89DB-4977-4EC2-A5EB-537C47A1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67251" y="957263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CE0E9016-B775-4099-A0F2-81B504EC4B7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67251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5D93E5AC-AC35-4B84-975C-BAC753AFC3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67251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78810751-AEAE-4C81-BF3B-E9137183434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12" y="4289439"/>
            <a:ext cx="4402137" cy="2243137"/>
          </a:xfrm>
          <a:prstGeom prst="rect">
            <a:avLst/>
          </a:prstGeom>
        </p:spPr>
        <p:txBody>
          <a:bodyPr/>
          <a:lstStyle>
            <a:lvl1pPr>
              <a:defRPr lang="en-US" sz="200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lang="en-US" sz="160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lang="en-US" sz="120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lang="en-US"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marL="173038" lvl="0" indent="-173038"/>
            <a:r>
              <a:rPr lang="en-US"/>
              <a:t>Click to edit Master text styles</a:t>
            </a:r>
          </a:p>
          <a:p>
            <a:pPr marL="173038" lvl="1" indent="-173038"/>
            <a:r>
              <a:rPr lang="en-US"/>
              <a:t>Second level</a:t>
            </a:r>
          </a:p>
          <a:p>
            <a:pPr marL="173038" lvl="2" indent="-173038"/>
            <a:r>
              <a:rPr lang="en-US"/>
              <a:t>Third level</a:t>
            </a:r>
          </a:p>
          <a:p>
            <a:pPr marL="173038" lvl="3" indent="-173038"/>
            <a:r>
              <a:rPr lang="en-US"/>
              <a:t>Fourth level</a:t>
            </a:r>
          </a:p>
          <a:p>
            <a:pPr marL="173038" lvl="4" indent="-173038"/>
            <a:r>
              <a:rPr lang="en-US"/>
              <a:t>Fifth level</a:t>
            </a:r>
          </a:p>
        </p:txBody>
      </p:sp>
      <p:sp>
        <p:nvSpPr>
          <p:cNvPr id="35" name="Text Placeholder 26">
            <a:extLst>
              <a:ext uri="{FF2B5EF4-FFF2-40B4-BE49-F238E27FC236}">
                <a16:creationId xmlns:a16="http://schemas.microsoft.com/office/drawing/2014/main" id="{26F17B5D-B22B-4506-B7E4-9D2318923B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12" y="3832239"/>
            <a:ext cx="4402137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1800" b="1">
                <a:latin typeface="+mn-lt"/>
              </a:defRPr>
            </a:lvl2pPr>
            <a:lvl3pPr marL="914400" indent="0">
              <a:buNone/>
              <a:defRPr sz="1600" b="1">
                <a:latin typeface="+mn-lt"/>
              </a:defRPr>
            </a:lvl3pPr>
            <a:lvl4pPr marL="1371600" indent="0">
              <a:buNone/>
              <a:defRPr sz="1200" b="1">
                <a:latin typeface="+mn-lt"/>
              </a:defRPr>
            </a:lvl4pPr>
            <a:lvl5pPr marL="1828800" indent="0">
              <a:buNone/>
              <a:defRPr sz="1200" b="1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CFB7A6-0DC6-47EF-86E7-DC7746A91A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20" name="Slide Number Placeholder 1">
            <a:extLst>
              <a:ext uri="{FF2B5EF4-FFF2-40B4-BE49-F238E27FC236}">
                <a16:creationId xmlns:a16="http://schemas.microsoft.com/office/drawing/2014/main" id="{95084945-7DAA-46C4-AC46-5D0B41377D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5F5FBA58-93F7-48F9-BCE4-300A3E0D73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30514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EW PRODUCT &amp; PROMO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2" y="-6350"/>
            <a:ext cx="9201151" cy="690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009631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XF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7" name="Picture 6" descr="Mx FUEL.png">
            <a:extLst>
              <a:ext uri="{FF2B5EF4-FFF2-40B4-BE49-F238E27FC236}">
                <a16:creationId xmlns:a16="http://schemas.microsoft.com/office/drawing/2014/main" id="{41B89C58-ACB0-4587-8288-266C2637E8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FEAEF53-110A-4AE0-95B2-0C787855D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00C0CFB4-7ABF-406B-95FB-C2366E94E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DC046D55-2470-4842-B8BF-777A3AAE4E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06835"/>
      </p:ext>
    </p:extLst>
  </p:cSld>
  <p:clrMapOvr>
    <a:masterClrMapping/>
  </p:clrMapOvr>
  <p:transition>
    <p:fade thruBlk="1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RDED NP &amp; PROMO 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8" y="0"/>
            <a:ext cx="9124950" cy="690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778403"/>
      </p:ext>
    </p:extLst>
  </p:cSld>
  <p:clrMapOvr>
    <a:masterClrMapping/>
  </p:clrMapOvr>
  <p:transition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18 NP &amp; NEW PRODUCT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8" y="0"/>
            <a:ext cx="9150350" cy="690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323963"/>
      </p:ext>
    </p:extLst>
  </p:cSld>
  <p:clrMapOvr>
    <a:masterClrMapping/>
  </p:clrMapOvr>
  <p:transition>
    <p:fade thruBlk="1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ACCY NP &amp; PROMO TITL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4" y="-4763"/>
            <a:ext cx="9140825" cy="6902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" descr="VBL_NBHD_LOGO_HORIZ_WH.ai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25" r="2036" b="36314"/>
          <a:stretch>
            <a:fillRect/>
          </a:stretch>
        </p:blipFill>
        <p:spPr bwMode="auto">
          <a:xfrm>
            <a:off x="304801" y="457202"/>
            <a:ext cx="3633788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09611" y="2987279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3200" b="1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95411" y="3520678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400" b="0" i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73427"/>
      </p:ext>
    </p:extLst>
  </p:cSld>
  <p:clrMapOvr>
    <a:masterClrMapping/>
  </p:clrMapOvr>
  <p:transition>
    <p:fade thruBlk="1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9477376" y="1995488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000">
              <a:solidFill>
                <a:srgbClr val="000000"/>
              </a:solidFill>
            </a:endParaRPr>
          </a:p>
        </p:txBody>
      </p:sp>
      <p:grpSp>
        <p:nvGrpSpPr>
          <p:cNvPr id="5" name="Group 6"/>
          <p:cNvGrpSpPr>
            <a:grpSpLocks/>
          </p:cNvGrpSpPr>
          <p:nvPr userDrawn="1"/>
        </p:nvGrpSpPr>
        <p:grpSpPr bwMode="auto">
          <a:xfrm>
            <a:off x="1600200" y="-189512"/>
            <a:ext cx="6019800" cy="1654"/>
            <a:chOff x="576" y="986"/>
            <a:chExt cx="4608" cy="1654"/>
          </a:xfrm>
        </p:grpSpPr>
        <p:sp>
          <p:nvSpPr>
            <p:cNvPr id="6" name="Line 7"/>
            <p:cNvSpPr>
              <a:spLocks noChangeShapeType="1"/>
            </p:cNvSpPr>
            <p:nvPr/>
          </p:nvSpPr>
          <p:spPr bwMode="auto">
            <a:xfrm>
              <a:off x="576" y="2640"/>
              <a:ext cx="4608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pic>
          <p:nvPicPr>
            <p:cNvPr id="7" name="Picture 8" descr="NBHD and Logo_stacked_alt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9" y="986"/>
              <a:ext cx="3744" cy="1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4419600"/>
            <a:ext cx="7772400" cy="457200"/>
          </a:xfrm>
          <a:prstGeom prst="rect">
            <a:avLst/>
          </a:prstGeom>
        </p:spPr>
        <p:txBody>
          <a:bodyPr anchor="t"/>
          <a:lstStyle>
            <a:lvl1pPr algn="ctr">
              <a:lnSpc>
                <a:spcPct val="90000"/>
              </a:lnSpc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8068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4953000"/>
            <a:ext cx="6400800" cy="457200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charset="2"/>
              <a:buNone/>
              <a:defRPr sz="21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8C253F8D-01F7-45E7-ADEA-7B71E412FF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863" y="1368259"/>
            <a:ext cx="4891088" cy="270844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104229E-F31F-4F33-86B1-A1561B7BF984}"/>
              </a:ext>
            </a:extLst>
          </p:cNvPr>
          <p:cNvCxnSpPr/>
          <p:nvPr userDrawn="1"/>
        </p:nvCxnSpPr>
        <p:spPr>
          <a:xfrm>
            <a:off x="1946365" y="4128951"/>
            <a:ext cx="5251269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6685897"/>
      </p:ext>
    </p:extLst>
  </p:cSld>
  <p:clrMapOvr>
    <a:masterClrMapping/>
  </p:clrMapOvr>
  <p:transition>
    <p:fade thruBlk="1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">
    <p:bg>
      <p:bgPr>
        <a:solidFill>
          <a:srgbClr val="E3193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/>
        </p:nvSpPr>
        <p:spPr bwMode="auto">
          <a:xfrm>
            <a:off x="9477376" y="1995488"/>
            <a:ext cx="184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 sz="2000">
              <a:solidFill>
                <a:srgbClr val="000000"/>
              </a:solidFill>
            </a:endParaRPr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462123234"/>
      </p:ext>
    </p:extLst>
  </p:cSld>
  <p:clrMapOvr>
    <a:masterClrMapping/>
  </p:clrMapOvr>
  <p:transition>
    <p:fade thruBlk="1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999122699"/>
      </p:ext>
    </p:extLst>
  </p:cSld>
  <p:clrMapOvr>
    <a:masterClrMapping/>
  </p:clrMapOvr>
  <p:transition>
    <p:fade thruBlk="1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0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FFFFFF"/>
                </a:solidFill>
              </a:rPr>
              <a:t>Confidential Document </a:t>
            </a:r>
            <a:r>
              <a:rPr lang="en-US" altLang="en-US" sz="600">
                <a:solidFill>
                  <a:srgbClr val="FFFFFF"/>
                </a:solidFill>
              </a:rPr>
              <a:t>Property of MILWAUKEE TOOL Brookfield, Wisconsin 53005 </a:t>
            </a:r>
          </a:p>
        </p:txBody>
      </p:sp>
    </p:spTree>
    <p:extLst>
      <p:ext uri="{BB962C8B-B14F-4D97-AF65-F5344CB8AC3E}">
        <p14:creationId xmlns:p14="http://schemas.microsoft.com/office/powerpoint/2010/main" val="2370264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12AA88B-2D2D-4B8C-8CBE-2B00853EF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716E4060-1F83-44D8-8B5F-59064E320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F7839C6-A028-45FE-A839-FFDC19FC0E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200487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8 FUEL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00"/>
            <a:ext cx="2072634" cy="215900"/>
          </a:xfrm>
          <a:prstGeom prst="rect">
            <a:avLst/>
          </a:prstGeom>
        </p:spPr>
      </p:pic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1F95E54-FBED-48DB-8E75-6290631BE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6B6C6DA6-9322-44A8-ABF6-1A2948126A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AFC74B82-AE38-4B18-BCF1-E6914E21B4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05991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2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6" y="610714"/>
            <a:ext cx="591563" cy="217487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95198E1-A749-4A6E-94D3-248FF7CAA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35BD79E2-DC86-4CC8-903A-534288796E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F1AA5AA-D711-4767-87BC-DC5264C3F6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87047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12 FUEL Slide W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368034" y="457200"/>
            <a:ext cx="5775966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marL="1828754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 baseline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400" y="609616"/>
            <a:ext cx="2072634" cy="21589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ACA6DC2-48D0-44BD-95D5-2DE270C83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07" y="1043075"/>
            <a:ext cx="8855850" cy="5487121"/>
          </a:xfrm>
          <a:prstGeom prst="rect">
            <a:avLst/>
          </a:prstGeom>
        </p:spPr>
        <p:txBody>
          <a:bodyPr/>
          <a:lstStyle>
            <a:lvl1pPr marL="342891" indent="-342891">
              <a:buClr>
                <a:srgbClr val="E31937"/>
              </a:buClr>
              <a:buFont typeface="Wingdings" panose="05000000000000000000" pitchFamily="2" charset="2"/>
              <a:buChar char="§"/>
              <a:defRPr sz="2400" b="1">
                <a:latin typeface="+mn-lt"/>
              </a:defRPr>
            </a:lvl1pPr>
            <a:lvl2pPr marL="742932" indent="-285744">
              <a:buClr>
                <a:srgbClr val="E31937"/>
              </a:buClr>
              <a:buFont typeface="Wingdings" panose="05000000000000000000" pitchFamily="2" charset="2"/>
              <a:buChar char="§"/>
              <a:defRPr sz="2000">
                <a:latin typeface="+mn-lt"/>
              </a:defRPr>
            </a:lvl2pPr>
            <a:lvl3pPr marL="1142971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1600160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2057349" indent="-228594">
              <a:buClr>
                <a:srgbClr val="E31937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27F267BA-F55F-4361-B941-5AC62988F2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1D8E2D7E-AAB7-4E4A-BB9F-7C5667E483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94417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780A4EE9-4F75-4239-8FDD-855C1164B1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E5F8ACA-A0CA-4C28-83DC-1F12C322CC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252118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MXF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619250" y="457200"/>
            <a:ext cx="752475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  <a:p>
            <a:pPr lvl="4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8" name="Picture 7" descr="Mx FUEL.png">
            <a:extLst>
              <a:ext uri="{FF2B5EF4-FFF2-40B4-BE49-F238E27FC236}">
                <a16:creationId xmlns:a16="http://schemas.microsoft.com/office/drawing/2014/main" id="{23003C24-EDF5-4D01-99A6-B6C62342EB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3059" y="529598"/>
            <a:ext cx="515137" cy="326914"/>
          </a:xfrm>
          <a:prstGeom prst="rect">
            <a:avLst/>
          </a:prstGeom>
        </p:spPr>
      </p:pic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46939349-3698-459E-87E2-48D4AE74FB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88F6B0E-DE12-45F7-A588-3D4C1EBE55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00772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M18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1981200" y="457200"/>
            <a:ext cx="7162800" cy="3810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5pPr algn="r">
              <a:defRPr sz="1500" b="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add Secondary Title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600200" y="87850"/>
            <a:ext cx="7543800" cy="369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spc="0">
                <a:solidFill>
                  <a:srgbClr val="F3F3F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ADD PRIMARY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5398" y="610714"/>
            <a:ext cx="591564" cy="217487"/>
          </a:xfrm>
          <a:prstGeom prst="rect">
            <a:avLst/>
          </a:prstGeom>
        </p:spPr>
      </p:pic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DD0532C0-5757-4854-B073-6655326C23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13116" y="6690502"/>
            <a:ext cx="381000" cy="1634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E12CF3A1-1F21-4BAD-BDFB-E2A0E11B8C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269773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Box 2"/>
          <p:cNvSpPr txBox="1">
            <a:spLocks noChangeArrowheads="1"/>
          </p:cNvSpPr>
          <p:nvPr/>
        </p:nvSpPr>
        <p:spPr bwMode="auto">
          <a:xfrm>
            <a:off x="8626" y="6629402"/>
            <a:ext cx="9144000" cy="14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en-US" altLang="en-US" sz="600" b="1">
                <a:solidFill>
                  <a:srgbClr val="7F7F7F"/>
                </a:solidFill>
              </a:rPr>
              <a:t>Confidential Document </a:t>
            </a:r>
            <a:r>
              <a:rPr lang="en-US" altLang="en-US" sz="600">
                <a:solidFill>
                  <a:srgbClr val="7F7F7F"/>
                </a:solidFill>
              </a:rPr>
              <a:t>Property of MILWAUKEE TOOL Brookfield, Wisconsin 53005 </a:t>
            </a:r>
          </a:p>
        </p:txBody>
      </p:sp>
      <p:sp>
        <p:nvSpPr>
          <p:cNvPr id="87043" name="Rectangle 3"/>
          <p:cNvSpPr>
            <a:spLocks noChangeArrowheads="1"/>
          </p:cNvSpPr>
          <p:nvPr/>
        </p:nvSpPr>
        <p:spPr bwMode="auto">
          <a:xfrm>
            <a:off x="0" y="0"/>
            <a:ext cx="9144000" cy="914400"/>
          </a:xfrm>
          <a:prstGeom prst="rect">
            <a:avLst/>
          </a:prstGeom>
          <a:solidFill>
            <a:srgbClr val="E31937"/>
          </a:solidFill>
          <a:ln w="9525">
            <a:noFill/>
            <a:miter lim="800000"/>
            <a:headEnd/>
            <a:tailEnd/>
          </a:ln>
          <a:effectLst>
            <a:outerShdw blurRad="63500" dist="26940" dir="5400000" algn="ctr" rotWithShape="0">
              <a:schemeClr val="bg2">
                <a:alpha val="75000"/>
              </a:schemeClr>
            </a:outerShdw>
          </a:effectLst>
        </p:spPr>
        <p:txBody>
          <a:bodyPr wrap="none" anchor="ctr"/>
          <a:lstStyle/>
          <a:p>
            <a:pPr eaLnBrk="1" hangingPunct="1">
              <a:defRPr/>
            </a:pPr>
            <a:endParaRPr lang="en-US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1028" name="Picture 6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76200"/>
            <a:ext cx="1676400" cy="75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64536-8E0A-40CF-B9C2-688B84B047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01042" y="6639870"/>
            <a:ext cx="665312" cy="144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A6399D-0446-4ECA-99CB-670233B75CA6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3AA932-995F-47AB-976E-F9980937A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70808" y="6650339"/>
            <a:ext cx="397893" cy="144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4E5F9-EC7D-489A-A34C-64188F0A9CA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92" r:id="rId4"/>
    <p:sldLayoutId id="2147483789" r:id="rId5"/>
    <p:sldLayoutId id="2147483790" r:id="rId6"/>
    <p:sldLayoutId id="2147483781" r:id="rId7"/>
    <p:sldLayoutId id="2147483779" r:id="rId8"/>
    <p:sldLayoutId id="2147483780" r:id="rId9"/>
    <p:sldLayoutId id="2147483782" r:id="rId10"/>
    <p:sldLayoutId id="2147483783" r:id="rId11"/>
    <p:sldLayoutId id="2147483784" r:id="rId12"/>
    <p:sldLayoutId id="2147483793" r:id="rId13"/>
    <p:sldLayoutId id="2147483794" r:id="rId14"/>
    <p:sldLayoutId id="2147483795" r:id="rId15"/>
    <p:sldLayoutId id="2147483796" r:id="rId16"/>
    <p:sldLayoutId id="2147483797" r:id="rId17"/>
    <p:sldLayoutId id="2147483798" r:id="rId18"/>
    <p:sldLayoutId id="2147483771" r:id="rId19"/>
    <p:sldLayoutId id="2147483772" r:id="rId20"/>
    <p:sldLayoutId id="2147483773" r:id="rId21"/>
    <p:sldLayoutId id="2147483774" r:id="rId22"/>
    <p:sldLayoutId id="2147483775" r:id="rId23"/>
    <p:sldLayoutId id="2147483776" r:id="rId24"/>
    <p:sldLayoutId id="2147483777" r:id="rId25"/>
    <p:sldLayoutId id="2147483778" r:id="rId26"/>
  </p:sldLayoutIdLst>
  <p:transition>
    <p:fade thruBlk="1"/>
  </p:transition>
  <p:hf hdr="0" ftr="0"/>
  <p:txStyles>
    <p:titleStyle>
      <a:lvl1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2pPr>
      <a:lvl3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3pPr>
      <a:lvl4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4pPr>
      <a:lvl5pPr algn="r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2000">
          <a:solidFill>
            <a:srgbClr val="F3F3F3"/>
          </a:solidFill>
          <a:latin typeface="Arial Black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2112D"/>
        </a:buClr>
        <a:buSzPct val="120000"/>
        <a:buFont typeface="Wingdings" panose="05000000000000000000" pitchFamily="2" charset="2"/>
        <a:buChar char="§"/>
        <a:defRPr sz="28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–"/>
        <a:defRPr sz="2400">
          <a:solidFill>
            <a:schemeClr val="tx1"/>
          </a:solidFill>
          <a:latin typeface="Calibri" panose="020F0502020204030204" pitchFamily="34" charset="0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E31937"/>
        </a:buClr>
        <a:buSzPct val="12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Calibri" panose="020F0502020204030204" pitchFamily="34" charset="0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–"/>
        <a:defRPr sz="1600">
          <a:solidFill>
            <a:schemeClr val="tx1"/>
          </a:solidFill>
          <a:latin typeface="Calibri" panose="020F0502020204030204" pitchFamily="34" charset="0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600">
          <a:solidFill>
            <a:schemeClr val="tx1"/>
          </a:solidFill>
          <a:latin typeface="Calibri" panose="020F0502020204030204" pitchFamily="34" charset="0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C8092C"/>
        </a:buClr>
        <a:buSzPct val="120000"/>
        <a:buChar char="»"/>
        <a:defRPr sz="1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679D7-46F2-448C-A335-9698DB50FC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 6330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80C1DC-E6D6-44E3-8B5A-097962F33801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dirty="0"/>
              <a:t>Human Gait Analysis</a:t>
            </a:r>
          </a:p>
          <a:p>
            <a:r>
              <a:rPr lang="en-US" dirty="0"/>
              <a:t>Dan Olson</a:t>
            </a:r>
          </a:p>
          <a:p>
            <a:r>
              <a:rPr lang="en-US" dirty="0"/>
              <a:t>Rich Lukas</a:t>
            </a:r>
          </a:p>
          <a:p>
            <a:r>
              <a:rPr lang="en-US" dirty="0"/>
              <a:t>Robert Burkhardt</a:t>
            </a:r>
          </a:p>
        </p:txBody>
      </p:sp>
    </p:spTree>
    <p:extLst>
      <p:ext uri="{BB962C8B-B14F-4D97-AF65-F5344CB8AC3E}">
        <p14:creationId xmlns:p14="http://schemas.microsoft.com/office/powerpoint/2010/main" val="3417042621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6330 Final 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of this project was to collect time series data from an IMU, and use it to identify individuals and activities</a:t>
            </a:r>
          </a:p>
          <a:p>
            <a:pPr lvl="1"/>
            <a:r>
              <a:rPr lang="en-US" dirty="0"/>
              <a:t>Gait is the cyclic movement of the body during locomotion</a:t>
            </a:r>
          </a:p>
          <a:p>
            <a:pPr lvl="1"/>
            <a:r>
              <a:rPr lang="en-US" dirty="0"/>
              <a:t>Gait can be broken down into the Stance phase and Swing phase</a:t>
            </a:r>
          </a:p>
          <a:p>
            <a:pPr lvl="2"/>
            <a:r>
              <a:rPr lang="en-US" dirty="0"/>
              <a:t>Stance Phase			Stance Phase</a:t>
            </a:r>
          </a:p>
          <a:p>
            <a:pPr lvl="3"/>
            <a:r>
              <a:rPr lang="en-US" dirty="0"/>
              <a:t>Heel Strike				Acceleration Phase</a:t>
            </a:r>
          </a:p>
          <a:p>
            <a:pPr lvl="3"/>
            <a:r>
              <a:rPr lang="en-US" dirty="0"/>
              <a:t>Foot Loading				Mid-Swing</a:t>
            </a:r>
          </a:p>
          <a:p>
            <a:pPr lvl="3"/>
            <a:r>
              <a:rPr lang="en-US" dirty="0"/>
              <a:t>Midstance shift			Deceleration Phase</a:t>
            </a:r>
          </a:p>
          <a:p>
            <a:pPr lvl="3"/>
            <a:r>
              <a:rPr lang="en-US" dirty="0"/>
              <a:t>Heel-off</a:t>
            </a:r>
          </a:p>
          <a:p>
            <a:pPr lvl="3"/>
            <a:r>
              <a:rPr lang="en-US" dirty="0"/>
              <a:t>Toe-off</a:t>
            </a:r>
          </a:p>
          <a:p>
            <a:pPr lvl="1"/>
            <a:r>
              <a:rPr lang="en-US" dirty="0"/>
              <a:t>Movement is highly individualized and </a:t>
            </a:r>
            <a:br>
              <a:rPr lang="en-US" dirty="0"/>
            </a:br>
            <a:r>
              <a:rPr lang="en-US" dirty="0"/>
              <a:t>unique to each person</a:t>
            </a:r>
          </a:p>
          <a:p>
            <a:pPr lvl="1"/>
            <a:r>
              <a:rPr lang="en-US" dirty="0"/>
              <a:t>Typical tools consist of stop motion </a:t>
            </a:r>
            <a:br>
              <a:rPr lang="en-US" dirty="0"/>
            </a:br>
            <a:r>
              <a:rPr lang="en-US" dirty="0"/>
              <a:t>photography, pressure sensors, and </a:t>
            </a:r>
            <a:br>
              <a:rPr lang="en-US" dirty="0"/>
            </a:br>
            <a:r>
              <a:rPr lang="en-US" dirty="0"/>
              <a:t>accelerometers strapped to the body.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63C1BC6-0E7E-1A6B-354B-1F2A8ECC21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909" y="4316839"/>
            <a:ext cx="2864383" cy="217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206221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6330 Final 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  <a:p>
            <a:pPr lvl="1"/>
            <a:r>
              <a:rPr lang="en-US" dirty="0"/>
              <a:t>Three test subjects were outfitted with a 6 axis IMU, which recorded angular velocity and acceleration</a:t>
            </a:r>
          </a:p>
          <a:p>
            <a:pPr lvl="2"/>
            <a:r>
              <a:rPr lang="en-US" dirty="0"/>
              <a:t>Data was collected at 500 </a:t>
            </a:r>
            <a:r>
              <a:rPr lang="en-US" dirty="0" err="1"/>
              <a:t>hz</a:t>
            </a:r>
            <a:r>
              <a:rPr lang="en-US" dirty="0"/>
              <a:t> and then down sampled to 100 </a:t>
            </a:r>
            <a:r>
              <a:rPr lang="en-US" dirty="0" err="1"/>
              <a:t>hz</a:t>
            </a:r>
            <a:endParaRPr lang="en-US" dirty="0"/>
          </a:p>
          <a:p>
            <a:pPr lvl="2"/>
            <a:r>
              <a:rPr lang="en-US" dirty="0"/>
              <a:t>The sensor was mounted at the hip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The recorded activities included</a:t>
            </a:r>
          </a:p>
          <a:p>
            <a:pPr lvl="2"/>
            <a:r>
              <a:rPr lang="en-US" dirty="0"/>
              <a:t>Walking at a measured pace</a:t>
            </a:r>
          </a:p>
          <a:p>
            <a:pPr lvl="2"/>
            <a:r>
              <a:rPr lang="en-US" dirty="0"/>
              <a:t>Running </a:t>
            </a:r>
          </a:p>
          <a:p>
            <a:pPr lvl="2"/>
            <a:r>
              <a:rPr lang="en-US" dirty="0"/>
              <a:t>Stair climbing/descending</a:t>
            </a:r>
          </a:p>
          <a:p>
            <a:pPr lvl="2"/>
            <a:r>
              <a:rPr lang="en-US" dirty="0"/>
              <a:t>Treadmill</a:t>
            </a:r>
          </a:p>
          <a:p>
            <a:pPr lvl="2"/>
            <a:r>
              <a:rPr lang="en-US" dirty="0"/>
              <a:t>Sitting</a:t>
            </a:r>
          </a:p>
          <a:p>
            <a:pPr lvl="2"/>
            <a:r>
              <a:rPr lang="en-US" dirty="0"/>
              <a:t>Jumping</a:t>
            </a:r>
          </a:p>
          <a:p>
            <a:pPr lvl="2"/>
            <a:r>
              <a:rPr lang="en-US" dirty="0"/>
              <a:t>Standing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20721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74C37A-3004-4323-A15B-215ECF4C5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A30697-0A05-4204-9367-0131791CC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6330 Final 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16E64-213B-470D-9BEC-78E4B1A0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Visualization of IMU Data Walking at 1 step per second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579BD7-A29A-4B50-9792-C30544F82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55EDC5F-5E8B-4A1A-A107-76945E93DAB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2479D67-C2D0-4516-B70B-EB240258817A}" type="datetime1">
              <a:rPr lang="en-US" smtClean="0"/>
              <a:t>2/19/2023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4592F9-54F8-0C66-1789-3F5A9699C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379737"/>
            <a:ext cx="4445876" cy="358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1A321C0-6A34-74F1-2CC4-05203FE040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877" y="2379737"/>
            <a:ext cx="4581691" cy="3692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4163B1-D6A0-98C2-80D9-85A7A0D9366E}"/>
              </a:ext>
            </a:extLst>
          </p:cNvPr>
          <p:cNvSpPr txBox="1"/>
          <p:nvPr/>
        </p:nvSpPr>
        <p:spPr>
          <a:xfrm>
            <a:off x="5999356" y="2127868"/>
            <a:ext cx="1390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 Angular</a:t>
            </a:r>
          </a:p>
        </p:txBody>
      </p:sp>
    </p:spTree>
    <p:extLst>
      <p:ext uri="{BB962C8B-B14F-4D97-AF65-F5344CB8AC3E}">
        <p14:creationId xmlns:p14="http://schemas.microsoft.com/office/powerpoint/2010/main" val="1439143035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9DA3D5BA-B48B-4C72-A561-DC5C012830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0702216B-AA90-4052-9906-1A7454CFE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02D902F4-8178-4D13-86F5-789929701A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3BAD057F-CD77-44DF-AFDA-FFE0EFD95E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5B68523-1E11-4832-BE27-3718F7B748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0FF9AD22-474F-493E-812E-86A10EE4CFA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EFAAEC38-5E94-4687-995D-6145C93F2F1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6068AC57-735F-4785-B463-AB1F196384B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74108911-3DC1-4D81-BC6B-26B753B5803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202B1B6E-E1B4-49B2-80C3-E7DE0BFDF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887A2349-3B2F-497E-8C46-431EAC4CA4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B1329B0-8F83-40B9-9B8C-60904E507CC4}" type="datetime1">
              <a:rPr lang="en-US" smtClean="0"/>
              <a:t>2/19/2023</a:t>
            </a:fld>
            <a:endParaRPr lang="en-US"/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0A94F407-DBAF-4128-8A4F-CC966BDFB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588647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991F75-7468-62E5-E924-F0634F6A4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9" y="964246"/>
            <a:ext cx="4040909" cy="311727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C5FB2D6-BDA9-D84D-C9F5-7E314BEBF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0252" y="964247"/>
            <a:ext cx="4040909" cy="3117273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663A976-F870-F065-CD4A-51591DFEE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5668" y="3806687"/>
            <a:ext cx="3512663" cy="270976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49697E-E9CF-AC98-DDAE-49FDEE2658EC}"/>
              </a:ext>
            </a:extLst>
          </p:cNvPr>
          <p:cNvSpPr txBox="1"/>
          <p:nvPr/>
        </p:nvSpPr>
        <p:spPr>
          <a:xfrm>
            <a:off x="2815668" y="2338217"/>
            <a:ext cx="1839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Angular Velocity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CD41D7-FF1B-35C3-B75D-F41E0B10A9BD}"/>
              </a:ext>
            </a:extLst>
          </p:cNvPr>
          <p:cNvSpPr txBox="1"/>
          <p:nvPr/>
        </p:nvSpPr>
        <p:spPr>
          <a:xfrm>
            <a:off x="5030252" y="2265734"/>
            <a:ext cx="1839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Angular Velocity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98C9A0-CCD2-E216-064B-7C947116FE11}"/>
              </a:ext>
            </a:extLst>
          </p:cNvPr>
          <p:cNvSpPr txBox="1"/>
          <p:nvPr/>
        </p:nvSpPr>
        <p:spPr>
          <a:xfrm>
            <a:off x="5320183" y="4995992"/>
            <a:ext cx="1839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Angular Velocity</a:t>
            </a:r>
          </a:p>
        </p:txBody>
      </p:sp>
    </p:spTree>
    <p:extLst>
      <p:ext uri="{BB962C8B-B14F-4D97-AF65-F5344CB8AC3E}">
        <p14:creationId xmlns:p14="http://schemas.microsoft.com/office/powerpoint/2010/main" val="4119154814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Uniqueness of Gait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63DCE9D-E0C9-C33E-B27B-1E6931EFB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490" y="1371292"/>
            <a:ext cx="6204226" cy="4786117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668051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99EFEC-7D12-4831-8D24-73A39A745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E5389D-8AE5-4012-90BA-B3265CEF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Forces in 3-space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ACCA40-308B-4B97-A6D1-0A09A5550B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11319" y="6690502"/>
            <a:ext cx="832681" cy="138500"/>
          </a:xfrm>
        </p:spPr>
        <p:txBody>
          <a:bodyPr/>
          <a:lstStyle/>
          <a:p>
            <a:fld id="{9636E26C-A275-4B72-B867-688D0B1B800B}" type="datetime1">
              <a:rPr lang="en-US" smtClean="0"/>
              <a:t>2/19/2023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9C13A6-9333-4B26-BEA3-B6FD3A7A9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14716" y="6690502"/>
            <a:ext cx="381000" cy="163445"/>
          </a:xfrm>
        </p:spPr>
        <p:txBody>
          <a:bodyPr/>
          <a:lstStyle/>
          <a:p>
            <a:fld id="{7A2122E2-2216-42E7-AB25-29B3EC69C4D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1F4A4B2-7F25-139F-61B1-DB400E522A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148" y="1023635"/>
            <a:ext cx="4136928" cy="274071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3FE7320F-FAA7-8F60-4773-255EEFFDEB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7926" y="1023635"/>
            <a:ext cx="4136928" cy="2773753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11DEC28E-69DC-97D2-B75E-E1C2629389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962" y="3560477"/>
            <a:ext cx="4276075" cy="2840323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6854578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Milwaukee Template">
  <a:themeElements>
    <a:clrScheme name="Custom 1">
      <a:dk1>
        <a:sysClr val="windowText" lastClr="000000"/>
      </a:dk1>
      <a:lt1>
        <a:srgbClr val="FFFFFF"/>
      </a:lt1>
      <a:dk2>
        <a:srgbClr val="E31937"/>
      </a:dk2>
      <a:lt2>
        <a:srgbClr val="EEECE1"/>
      </a:lt2>
      <a:accent1>
        <a:srgbClr val="E31937"/>
      </a:accent1>
      <a:accent2>
        <a:srgbClr val="FDBC18"/>
      </a:accent2>
      <a:accent3>
        <a:srgbClr val="2459AF"/>
      </a:accent3>
      <a:accent4>
        <a:srgbClr val="DA5E00"/>
      </a:accent4>
      <a:accent5>
        <a:srgbClr val="002563"/>
      </a:accent5>
      <a:accent6>
        <a:srgbClr val="008A95"/>
      </a:accent6>
      <a:hlink>
        <a:srgbClr val="1A4283"/>
      </a:hlink>
      <a:folHlink>
        <a:srgbClr val="595959"/>
      </a:folHlink>
    </a:clrScheme>
    <a:fontScheme name="Milwaukee Tool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Milwaukee PowerPoint Template - Standard.potx  -  Read-Only" id="{ACA8BB0F-4A9F-4EE6-808C-F13EF2A42C45}" vid="{805EC5E0-7715-4F7B-A1F7-242E1C5903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76AB20B58D654AA06DE8E33932FA8A" ma:contentTypeVersion="2" ma:contentTypeDescription="Create a new document." ma:contentTypeScope="" ma:versionID="40ef1952927d2e50fb179186e5a1a895">
  <xsd:schema xmlns:xsd="http://www.w3.org/2001/XMLSchema" xmlns:xs="http://www.w3.org/2001/XMLSchema" xmlns:p="http://schemas.microsoft.com/office/2006/metadata/properties" xmlns:ns2="beb76b56-07f3-441d-bfae-cb7ae3539b9d" targetNamespace="http://schemas.microsoft.com/office/2006/metadata/properties" ma:root="true" ma:fieldsID="0e0043146b5088936c70d76cc37ba713" ns2:_="">
    <xsd:import namespace="beb76b56-07f3-441d-bfae-cb7ae3539b9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b76b56-07f3-441d-bfae-cb7ae3539b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12F62A-D74B-4B8F-9761-767350F3BC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b76b56-07f3-441d-bfae-cb7ae3539b9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453CB54-D8AF-4CFA-8D2D-09818D604CC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5286A95-3188-45F8-919A-DAA81A28CF2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Milwaukee PowerPoint Template - Standard</Template>
  <TotalTime>446</TotalTime>
  <Words>236</Words>
  <Application>Microsoft Office PowerPoint</Application>
  <PresentationFormat>On-screen Show (4:3)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Calibri</vt:lpstr>
      <vt:lpstr>Wingdings</vt:lpstr>
      <vt:lpstr>Milwaukee Template</vt:lpstr>
      <vt:lpstr>CS 6330 Final Project</vt:lpstr>
      <vt:lpstr>CS 6330 Final Project</vt:lpstr>
      <vt:lpstr>CS 6330 Final Project</vt:lpstr>
      <vt:lpstr>CS 6330 Final Project</vt:lpstr>
      <vt:lpstr>PowerPoint Presentation</vt:lpstr>
      <vt:lpstr>Uniqueness of Gait</vt:lpstr>
      <vt:lpstr>Uniqueness of Gait</vt:lpstr>
      <vt:lpstr>Forces in 3-space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6330 Final Project</dc:title>
  <dc:creator>Lukas, Richard</dc:creator>
  <cp:lastModifiedBy>Olson, Dan</cp:lastModifiedBy>
  <cp:revision>12</cp:revision>
  <dcterms:created xsi:type="dcterms:W3CDTF">2023-02-18T18:48:42Z</dcterms:created>
  <dcterms:modified xsi:type="dcterms:W3CDTF">2023-02-20T03:25:28Z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0x010100B776AB20B58D654AA06DE8E33932FA8A</vt:lpwstr>
  </property>
</Properties>
</file>

<file path=docProps/thumbnail.jpeg>
</file>